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57" r:id="rId2"/>
    <p:sldId id="258" r:id="rId3"/>
    <p:sldId id="259" r:id="rId4"/>
    <p:sldId id="262" r:id="rId5"/>
    <p:sldId id="260" r:id="rId6"/>
    <p:sldId id="261" r:id="rId7"/>
    <p:sldId id="269" r:id="rId8"/>
    <p:sldId id="264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FFFF"/>
    <a:srgbClr val="E03C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14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ECBB7-BD8E-4F87-A8DF-14E730C17EBB}" type="datetimeFigureOut">
              <a:rPr lang="en-US" smtClean="0"/>
              <a:t>14-Sep-20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8C3FB-5BA7-424D-8A47-BA4578F67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נקודת עניין יכולה להיות פינה אך היא יכולה להיות גם נקודה מבודדת שתזוהה בתור מינימום או מקסימום, קצה של קו, או נקודת מינימום/מקסימום מקומית על גבי עקומה. נקודות אלה מזוהות בכך שהן נמצאות במרכז שינוי גבוה של עוצמת הצבע של תמונה, לדוגמה כאשר חלק בתמונה נעשה כהה או בהיר יותר באופן משמעותי.</a:t>
            </a:r>
          </a:p>
          <a:p>
            <a:pPr algn="r" rtl="1"/>
            <a:r>
              <a:rPr lang="he-IL" dirty="0"/>
              <a:t>כאשר רוצים פינות בלבד, יש לבצע עיבוד נוסף על מנת לאסוף פינות בלבד ולהתעלם מקצוות של קוים או נקודות בודדות.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3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הקבוע </a:t>
            </a:r>
            <a:r>
              <a:rPr lang="en-US" dirty="0"/>
              <a:t>k</a:t>
            </a:r>
            <a:r>
              <a:rPr lang="he-IL" dirty="0"/>
              <a:t> נקבע על סמך בדיקות ונמצא שזה התחום עבורו משתמשים בפונקציה.</a:t>
            </a:r>
            <a:endParaRPr lang="en-US" dirty="0"/>
          </a:p>
          <a:p>
            <a:pPr algn="r" rtl="1"/>
            <a:r>
              <a:rPr lang="he-IL" dirty="0"/>
              <a:t>דטרמיננטה: כפל אלכסון ראשי פחות כפל אלכסון משני</a:t>
            </a:r>
          </a:p>
          <a:p>
            <a:pPr algn="r" rtl="1"/>
            <a:r>
              <a:rPr lang="he-IL" dirty="0" err="1"/>
              <a:t>טרייס</a:t>
            </a:r>
            <a:r>
              <a:rPr lang="he-IL" dirty="0"/>
              <a:t>: סכום איברי אלכסון ראשי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7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3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1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5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6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זיהוי תנועה או אובייקט ע"י זיהוי קצוות – נקודות עניין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8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הצגת הדמיון בזיהוי הפינות בין 2 התמונות למרות השוני בזווית ובתאורה. להצביע על זיהוי המחומש בבטן, רגליים, שיער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FAST</a:t>
            </a:r>
            <a:r>
              <a:rPr lang="he-IL" dirty="0"/>
              <a:t> משתמש במעגל </a:t>
            </a:r>
            <a:r>
              <a:rPr lang="he-IL" dirty="0" err="1"/>
              <a:t>ברזנהאם</a:t>
            </a:r>
            <a:r>
              <a:rPr lang="he-IL" dirty="0"/>
              <a:t> (</a:t>
            </a:r>
            <a:r>
              <a:rPr lang="en-US" dirty="0" err="1"/>
              <a:t>Bresenham</a:t>
            </a:r>
            <a:r>
              <a:rPr lang="he-IL" dirty="0"/>
              <a:t>) בעל רדיוס באורך 3, המכיל 16 פיקסלים (חיצונית, ללא תוכן המעגל) על מנת להשוות את העוצמה שלהם אל מול פיקסל במרכז המעגל, ובכך לזהות האם מדובר בפינה.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משמעות מתמטית לזיהוי המקרים תוצג בעוד 2 שקופיות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המחשה של זיהוי פינות באמצעות האלגוריתם. השוואת האליפסות המסומנות בצד ימין לאלה בצד שמאל כדי להציג כיצד מסמנים פיקסל בתור פינה.</a:t>
            </a:r>
          </a:p>
          <a:p>
            <a:pPr algn="r" rtl="1"/>
            <a:r>
              <a:rPr lang="he-IL" dirty="0"/>
              <a:t>הריבועים בצד ימין מציגים את התוצאה לאחר ביצוע </a:t>
            </a:r>
            <a:r>
              <a:rPr lang="he-IL" dirty="0" err="1"/>
              <a:t>גרדיאנט</a:t>
            </a:r>
            <a:r>
              <a:rPr lang="he-IL" dirty="0"/>
              <a:t> לתמונה, כלומר גזירה ביחס לשני הצירים.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האריס הגדיר פונקציה מתמטית על מנת לשכלל את הניקוד של חלון מסוים כך שניתן יהיה לבחון האם בחלון קיימים שינויים בכל הכיוונים. פונקציית השגיאה.</a:t>
            </a:r>
          </a:p>
          <a:p>
            <a:pPr algn="r" rtl="1"/>
            <a:r>
              <a:rPr lang="he-IL" dirty="0"/>
              <a:t>עבור תמונה </a:t>
            </a:r>
            <a:r>
              <a:rPr lang="en-US" dirty="0"/>
              <a:t>I</a:t>
            </a:r>
            <a:r>
              <a:rPr lang="he-IL" dirty="0"/>
              <a:t> (לאחר גזירה), נסיט אותה מעט בהיסט </a:t>
            </a:r>
            <a:r>
              <a:rPr lang="en-US" dirty="0"/>
              <a:t>u</a:t>
            </a:r>
            <a:r>
              <a:rPr lang="he-IL" dirty="0"/>
              <a:t> ו-</a:t>
            </a:r>
            <a:r>
              <a:rPr lang="en-US" dirty="0"/>
              <a:t>v</a:t>
            </a:r>
            <a:r>
              <a:rPr lang="he-IL" dirty="0"/>
              <a:t>, </a:t>
            </a:r>
            <a:r>
              <a:rPr lang="he-IL" dirty="0" err="1"/>
              <a:t>ונסכום</a:t>
            </a:r>
            <a:r>
              <a:rPr lang="he-IL" dirty="0"/>
              <a:t> את השגיאה בין התמונה המוסטת והמקורית.</a:t>
            </a:r>
          </a:p>
          <a:p>
            <a:pPr algn="r" rtl="1"/>
            <a:r>
              <a:rPr lang="he-IL" dirty="0"/>
              <a:t>לצורך פשטות בחרתי בחלון מרובע. חלון </a:t>
            </a:r>
            <a:r>
              <a:rPr lang="he-IL" dirty="0" err="1"/>
              <a:t>גאוסיאני</a:t>
            </a:r>
            <a:r>
              <a:rPr lang="he-IL" dirty="0"/>
              <a:t> יהיה בשימוש כאשר נרצה לתת משקל גדול יותר לפיקסלים הקרובים למרכז החלון, מאשר לאלה הרחוקים ממרכז החלון.</a:t>
            </a:r>
            <a:endParaRPr lang="en-US" dirty="0"/>
          </a:p>
          <a:p>
            <a:pPr algn="r" rtl="1"/>
            <a:r>
              <a:rPr lang="he-IL" dirty="0"/>
              <a:t>עבור החלק שמעלים בריבוע, כאשר אין הבדל בין ההיסט למקור, לדוגמה קצה או </a:t>
            </a:r>
            <a:r>
              <a:rPr lang="he-IL" dirty="0" err="1"/>
              <a:t>איזור</a:t>
            </a:r>
            <a:r>
              <a:rPr lang="he-IL" dirty="0"/>
              <a:t> שטוח, התוצאה תשאף ל-0. לעומת זאת עבור פינה ההפרש יהיה גדול.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קירוב באמצעות טור טיילור ולאחריו ייצוג ככפל של מטריצה ווקטור.</a:t>
            </a:r>
          </a:p>
          <a:p>
            <a:pPr algn="r" rtl="1"/>
            <a:r>
              <a:rPr lang="he-IL" dirty="0"/>
              <a:t>בקצרה, אנו קוראים ל- </a:t>
            </a:r>
            <a:r>
              <a:rPr lang="en-US" dirty="0" err="1"/>
              <a:t>np.gradient</a:t>
            </a:r>
            <a:r>
              <a:rPr lang="he-IL" dirty="0"/>
              <a:t> כדי לקבל את </a:t>
            </a:r>
            <a:r>
              <a:rPr lang="en-US" dirty="0"/>
              <a:t>Ix, </a:t>
            </a:r>
            <a:r>
              <a:rPr lang="en-US" dirty="0" err="1"/>
              <a:t>Iy</a:t>
            </a:r>
            <a:r>
              <a:rPr lang="he-IL" dirty="0"/>
              <a:t>, לאחר מכן מחזיקים את הכפל שלהם ואת הריבוע, ואז בלולאה נרות עם חלון ונרכיב </a:t>
            </a:r>
            <a:r>
              <a:rPr lang="he-IL" dirty="0" err="1"/>
              <a:t>טנזור</a:t>
            </a:r>
            <a:r>
              <a:rPr lang="he-IL" dirty="0"/>
              <a:t> בגודל החלון, עליו עושים </a:t>
            </a:r>
            <a:r>
              <a:rPr lang="en-US" dirty="0"/>
              <a:t>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8C3FB-5BA7-424D-8A47-BA4578F67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84DA70-C731-4C70-880D-CCD4705E623C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6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1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765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3221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4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644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80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0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87DA83-5663-4C9C-B9AA-0B40A3DAFF81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0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669AF7-7BEB-44E4-9852-375E34362B5B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8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399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4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14-Sep-20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45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" TargetMode="External"/><Relationship Id="rId3" Type="http://schemas.openxmlformats.org/officeDocument/2006/relationships/hyperlink" Target="https://www.youtube.com/watch?v=P35WsRDnTsU" TargetMode="External"/><Relationship Id="rId7" Type="http://schemas.openxmlformats.org/officeDocument/2006/relationships/hyperlink" Target="https://en.wikipedia.org/wiki/Harris_Corner_Detect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direct.com/science/article/pii/S187705091830543X" TargetMode="External"/><Relationship Id="rId5" Type="http://schemas.openxmlformats.org/officeDocument/2006/relationships/hyperlink" Target="http://datahacker.rs/opencv-harris-corner-detector-part2/" TargetMode="External"/><Relationship Id="rId4" Type="http://schemas.openxmlformats.org/officeDocument/2006/relationships/hyperlink" Target="http://datahacker.rs/opencv-harris-corner-detector-part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ner_dete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rner_detection#The_Trajkovic_and_Hedley_corner_detector" TargetMode="External"/><Relationship Id="rId3" Type="http://schemas.openxmlformats.org/officeDocument/2006/relationships/hyperlink" Target="https://en.wikipedia.org/wiki/Corner_detection#Moravec_corner_detection_algorithm" TargetMode="External"/><Relationship Id="rId7" Type="http://schemas.openxmlformats.org/officeDocument/2006/relationships/hyperlink" Target="https://en.wikipedia.org/wiki/Corner_detection#The_SUSAN_corner_detec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orner_detection#The_Wang_and_Brady_corner_detection_algorithm" TargetMode="External"/><Relationship Id="rId5" Type="http://schemas.openxmlformats.org/officeDocument/2006/relationships/hyperlink" Target="https://en.wikipedia.org/wiki/Harris_Corner_Detector" TargetMode="External"/><Relationship Id="rId4" Type="http://schemas.openxmlformats.org/officeDocument/2006/relationships/hyperlink" Target="https://en.wikipedia.org/wiki/Corner_detection#The_F%C3%B6rstner_corner_detector" TargetMode="External"/><Relationship Id="rId9" Type="http://schemas.openxmlformats.org/officeDocument/2006/relationships/hyperlink" Target="https://en.wikipedia.org/wiki/Features_from_accelerated_segment_te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488172"/>
            <a:ext cx="6253317" cy="2647120"/>
          </a:xfrm>
        </p:spPr>
        <p:txBody>
          <a:bodyPr anchor="ctr">
            <a:noAutofit/>
          </a:bodyPr>
          <a:lstStyle/>
          <a:p>
            <a:r>
              <a:rPr lang="en-US" sz="6600" dirty="0"/>
              <a:t>Corners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798" y="3106967"/>
            <a:ext cx="7253056" cy="219655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Presenter: Haim Adrian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Lecturer: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Yakir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Menahem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Algorithms in multimedia and machine learning in the Python environment</a:t>
            </a:r>
            <a:endParaRPr lang="he-I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HIT, 2020, Summer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5315" cy="6880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820B5-BB08-435A-AF91-5357C6797779}"/>
              </a:ext>
            </a:extLst>
          </p:cNvPr>
          <p:cNvSpPr/>
          <p:nvPr/>
        </p:nvSpPr>
        <p:spPr>
          <a:xfrm>
            <a:off x="3693111" y="184655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1308D-4856-445A-BB77-9A1E335FDA02}"/>
              </a:ext>
            </a:extLst>
          </p:cNvPr>
          <p:cNvSpPr/>
          <p:nvPr/>
        </p:nvSpPr>
        <p:spPr>
          <a:xfrm>
            <a:off x="3265812" y="1260627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8792-79E5-40AB-8F96-5E6038312D4D}"/>
              </a:ext>
            </a:extLst>
          </p:cNvPr>
          <p:cNvSpPr/>
          <p:nvPr/>
        </p:nvSpPr>
        <p:spPr>
          <a:xfrm>
            <a:off x="1945690" y="2291918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B0296-1D49-4948-A021-86741011EAC7}"/>
              </a:ext>
            </a:extLst>
          </p:cNvPr>
          <p:cNvSpPr/>
          <p:nvPr/>
        </p:nvSpPr>
        <p:spPr>
          <a:xfrm>
            <a:off x="1409754" y="1998954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6934FD-6E10-4706-805E-4F7FCB5AE4B6}"/>
              </a:ext>
            </a:extLst>
          </p:cNvPr>
          <p:cNvSpPr/>
          <p:nvPr/>
        </p:nvSpPr>
        <p:spPr>
          <a:xfrm>
            <a:off x="1066800" y="3136035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2A83F-EC89-42AC-8A0E-B2D8E945F8EC}"/>
              </a:ext>
            </a:extLst>
          </p:cNvPr>
          <p:cNvSpPr/>
          <p:nvPr/>
        </p:nvSpPr>
        <p:spPr>
          <a:xfrm>
            <a:off x="283927" y="2700291"/>
            <a:ext cx="514905" cy="58592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7B029-8B72-4B06-AD44-20AF12E59F80}"/>
              </a:ext>
            </a:extLst>
          </p:cNvPr>
          <p:cNvSpPr/>
          <p:nvPr/>
        </p:nvSpPr>
        <p:spPr>
          <a:xfrm>
            <a:off x="4286743" y="421081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F4431-1EE8-4354-8CA8-AD437707622F}"/>
              </a:ext>
            </a:extLst>
          </p:cNvPr>
          <p:cNvSpPr/>
          <p:nvPr/>
        </p:nvSpPr>
        <p:spPr>
          <a:xfrm>
            <a:off x="3854547" y="4461031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D3DBB4-7F80-4D83-BCA1-2B9712899F94}"/>
              </a:ext>
            </a:extLst>
          </p:cNvPr>
          <p:cNvSpPr/>
          <p:nvPr/>
        </p:nvSpPr>
        <p:spPr>
          <a:xfrm>
            <a:off x="3427248" y="469732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87F76-BFD0-4587-AC02-19D35EE20B8B}"/>
              </a:ext>
            </a:extLst>
          </p:cNvPr>
          <p:cNvSpPr/>
          <p:nvPr/>
        </p:nvSpPr>
        <p:spPr>
          <a:xfrm>
            <a:off x="2983207" y="4941623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52A343-2D63-4A70-B654-B9B0321ED1D4}"/>
              </a:ext>
            </a:extLst>
          </p:cNvPr>
          <p:cNvSpPr/>
          <p:nvPr/>
        </p:nvSpPr>
        <p:spPr>
          <a:xfrm>
            <a:off x="2539323" y="5181434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EFE6E-6797-4E99-99EC-70AFB1BE799C}"/>
              </a:ext>
            </a:extLst>
          </p:cNvPr>
          <p:cNvSpPr/>
          <p:nvPr/>
        </p:nvSpPr>
        <p:spPr>
          <a:xfrm>
            <a:off x="2037518" y="54434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EC195C-3EED-41D3-8A46-42C98D364EFF}"/>
              </a:ext>
            </a:extLst>
          </p:cNvPr>
          <p:cNvSpPr/>
          <p:nvPr/>
        </p:nvSpPr>
        <p:spPr>
          <a:xfrm>
            <a:off x="1553434" y="5705550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D04B9D-6887-4470-9BCC-FDEEF74C595A}"/>
              </a:ext>
            </a:extLst>
          </p:cNvPr>
          <p:cNvSpPr/>
          <p:nvPr/>
        </p:nvSpPr>
        <p:spPr>
          <a:xfrm>
            <a:off x="1066800" y="599670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C03E4C-326E-414F-AD1B-9C35D421137A}"/>
              </a:ext>
            </a:extLst>
          </p:cNvPr>
          <p:cNvSpPr/>
          <p:nvPr/>
        </p:nvSpPr>
        <p:spPr>
          <a:xfrm>
            <a:off x="553533" y="6243059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E686F9-2480-448F-980A-8B13AE46E551}"/>
              </a:ext>
            </a:extLst>
          </p:cNvPr>
          <p:cNvSpPr/>
          <p:nvPr/>
        </p:nvSpPr>
        <p:spPr>
          <a:xfrm>
            <a:off x="0" y="654855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AD28A1-76E3-4A57-84EB-23EF2F78D402}"/>
              </a:ext>
            </a:extLst>
          </p:cNvPr>
          <p:cNvGrpSpPr/>
          <p:nvPr/>
        </p:nvGrpSpPr>
        <p:grpSpPr>
          <a:xfrm>
            <a:off x="8215727" y="5181434"/>
            <a:ext cx="3547032" cy="1290226"/>
            <a:chOff x="8215727" y="5181434"/>
            <a:chExt cx="3547032" cy="1290226"/>
          </a:xfrm>
        </p:grpSpPr>
        <p:pic>
          <p:nvPicPr>
            <p:cNvPr id="40" name="Picture 3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67BADC96-A7C6-458D-BE33-865539EB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541" y="5181434"/>
              <a:ext cx="1028218" cy="1290226"/>
            </a:xfrm>
            <a:prstGeom prst="rect">
              <a:avLst/>
            </a:prstGeom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1026" name="Picture 2" descr="HIT - מיני אתרים - HIT היובל 50 - מיתוג">
              <a:extLst>
                <a:ext uri="{FF2B5EF4-FFF2-40B4-BE49-F238E27FC236}">
                  <a16:creationId xmlns:a16="http://schemas.microsoft.com/office/drawing/2014/main" id="{09449B79-E8EA-442B-8032-1FE5267A0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5727" y="5181434"/>
              <a:ext cx="2484416" cy="129022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9F4EB24-4DDF-486A-83C8-8AD78A85EC06}"/>
              </a:ext>
            </a:extLst>
          </p:cNvPr>
          <p:cNvSpPr/>
          <p:nvPr/>
        </p:nvSpPr>
        <p:spPr>
          <a:xfrm>
            <a:off x="4165571" y="4743185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24ADC-3D09-4FFC-8209-3BAC0E599AFD}"/>
              </a:ext>
            </a:extLst>
          </p:cNvPr>
          <p:cNvSpPr/>
          <p:nvPr/>
        </p:nvSpPr>
        <p:spPr>
          <a:xfrm>
            <a:off x="2661972" y="5557792"/>
            <a:ext cx="245299" cy="22860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Reminder: Taylor Expansion of first order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  (First partial derivatives)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(Rewrite as matrix equation)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i="1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Hence, for small shifts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:   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𝑬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i="1" dirty="0"/>
                  <a:t> </a:t>
                </a:r>
                <a:br>
                  <a:rPr lang="en-US" b="1" i="1" dirty="0"/>
                </a:br>
                <a:r>
                  <a:rPr lang="en-US" sz="1300" b="1" i="1" dirty="0"/>
                  <a:t>  </a:t>
                </a:r>
                <a:br>
                  <a:rPr lang="en-US" b="1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nary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820401" cy="4470400"/>
              </a:xfrm>
              <a:blipFill>
                <a:blip r:embed="rId3"/>
                <a:stretch>
                  <a:fillRect l="-1295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7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0" y="764373"/>
            <a:ext cx="9718040" cy="1293028"/>
          </a:xfrm>
        </p:spPr>
        <p:txBody>
          <a:bodyPr/>
          <a:lstStyle/>
          <a:p>
            <a:r>
              <a:rPr lang="en-US" dirty="0"/>
              <a:t>Harris Corner 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6537961" cy="46634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Measure of corner response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𝑪𝑹𝑭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𝒅𝒆𝒕</m:t>
                        </m:r>
                      </m:fName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</m:d>
                      </m:e>
                    </m:func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𝒕𝒓𝒂𝒄𝒆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k is an empirically determined constant in range: [0.04, 0.06]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700" dirty="0"/>
                  <a:t>Bigger k - less false corners but also miss </a:t>
                </a:r>
                <a:br>
                  <a:rPr lang="en-US" sz="1700" dirty="0"/>
                </a:br>
                <a:r>
                  <a:rPr lang="en-US" sz="1700" dirty="0"/>
                  <a:t>more real corners.</a:t>
                </a:r>
                <a:br>
                  <a:rPr lang="en-US" sz="1700" dirty="0"/>
                </a:br>
                <a:r>
                  <a:rPr lang="en-US" sz="1700" dirty="0"/>
                  <a:t>Lower k – more corners, both real and </a:t>
                </a:r>
                <a:br>
                  <a:rPr lang="en-US" sz="1700" dirty="0"/>
                </a:br>
                <a:r>
                  <a:rPr lang="en-US" sz="1700" dirty="0"/>
                  <a:t>false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6537961" cy="4663440"/>
              </a:xfrm>
              <a:blipFill>
                <a:blip r:embed="rId3"/>
                <a:stretch>
                  <a:fillRect l="-1025" r="-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F7BB73-699D-4AAF-B430-5F4FA208ED28}"/>
              </a:ext>
            </a:extLst>
          </p:cNvPr>
          <p:cNvGrpSpPr/>
          <p:nvPr/>
        </p:nvGrpSpPr>
        <p:grpSpPr>
          <a:xfrm>
            <a:off x="5704839" y="2086373"/>
            <a:ext cx="6893560" cy="4470400"/>
            <a:chOff x="132314" y="3759841"/>
            <a:chExt cx="3839298" cy="2464689"/>
          </a:xfrm>
        </p:grpSpPr>
        <p:pic>
          <p:nvPicPr>
            <p:cNvPr id="5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7DE7543D-535C-433C-BBE7-9DB4DBF28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C18E9-6D21-42C1-9483-92546669418A}"/>
                </a:ext>
              </a:extLst>
            </p:cNvPr>
            <p:cNvSpPr txBox="1"/>
            <p:nvPr/>
          </p:nvSpPr>
          <p:spPr>
            <a:xfrm>
              <a:off x="2586296" y="4318273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CRF Non-Maximum Suppression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6537961" cy="4114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Harris Corner Response 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Let t be Harris threshold, for example: 0.01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&lt; -t*max(CRF)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CRF &gt; t*max(CRF)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-t*max(CRF) &lt; CRF &lt; t*max(CRF)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 from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DA2F9-7441-4516-BFE7-24216FCE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154" y="2388030"/>
            <a:ext cx="4839547" cy="367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50335-540E-4543-8610-5EF2C5435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1138" y="2370400"/>
            <a:ext cx="4808563" cy="369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60BB5-5FE6-4810-A66E-9A1727E99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0" y="2368826"/>
            <a:ext cx="4820561" cy="3672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D9D16-4DED-4AF0-94AE-E1023AF9A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9141" y="2358215"/>
            <a:ext cx="4820561" cy="3735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1DAE3-9AD3-46F1-AA36-37829FB21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629" y="2337230"/>
            <a:ext cx="4808563" cy="37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F50A5E-1FF0-4486-A2B1-5113AE541331}"/>
              </a:ext>
            </a:extLst>
          </p:cNvPr>
          <p:cNvSpPr/>
          <p:nvPr/>
        </p:nvSpPr>
        <p:spPr>
          <a:xfrm>
            <a:off x="579120" y="2057401"/>
            <a:ext cx="10119360" cy="24902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764373"/>
            <a:ext cx="11211560" cy="1293028"/>
          </a:xfrm>
        </p:spPr>
        <p:txBody>
          <a:bodyPr/>
          <a:lstStyle/>
          <a:p>
            <a:r>
              <a:rPr lang="en-US" dirty="0"/>
              <a:t>Harris Corner Detector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0"/>
                <a:ext cx="10287001" cy="446024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Compute x and y derivatives of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Compute products of derivatives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For each pixel in image do: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Build window relative to current pixel, from products of derivatives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sums of products of derivatives in current window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200" dirty="0"/>
                  <a:t>Compute Harris response for current pixel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𝐶𝑅𝐹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𝑡𝑟𝑎𝑐𝑒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Perform non-maximum suppression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Post process for filtering real corners and finding the center of each corner – There are some options to do that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0"/>
                <a:ext cx="10287001" cy="4460240"/>
              </a:xfrm>
              <a:blipFill>
                <a:blip r:embed="rId3"/>
                <a:stretch>
                  <a:fillRect l="-652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34A3-EFD2-4769-B36D-8550B69FAB83}"/>
                  </a:ext>
                </a:extLst>
              </p:cNvPr>
              <p:cNvSpPr txBox="1"/>
              <p:nvPr/>
            </p:nvSpPr>
            <p:spPr>
              <a:xfrm rot="1524492">
                <a:off x="7361546" y="2775376"/>
                <a:ext cx="3524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65FFFF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65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65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5FFFF"/>
                    </a:solidFill>
                  </a:rPr>
                  <a:t> for each pixel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8134A3-EFD2-4769-B36D-8550B69F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24492">
                <a:off x="7361546" y="2775376"/>
                <a:ext cx="3524683" cy="369332"/>
              </a:xfrm>
              <a:prstGeom prst="rect">
                <a:avLst/>
              </a:prstGeom>
              <a:blipFill>
                <a:blip r:embed="rId4"/>
                <a:stretch>
                  <a:fillRect l="-2550" t="-2640" r="-729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5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185" y="1402080"/>
            <a:ext cx="6833140" cy="520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Calculation of eigen values </a:t>
            </a:r>
            <a:r>
              <a:rPr lang="en-US" sz="2400" dirty="0">
                <a:solidFill>
                  <a:srgbClr val="FFFFFF"/>
                </a:solidFill>
              </a:rPr>
              <a:t>took a lot of time as a result of padding and calculating det(M) and trace(M) by summation of a window for each pixel.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Resolution: </a:t>
            </a:r>
            <a:r>
              <a:rPr lang="en-US" sz="2200" b="1" dirty="0">
                <a:solidFill>
                  <a:srgbClr val="FFFFFF"/>
                </a:solidFill>
              </a:rPr>
              <a:t>Use cv2’s </a:t>
            </a:r>
            <a:r>
              <a:rPr lang="en-US" sz="2200" b="1" dirty="0" err="1">
                <a:solidFill>
                  <a:srgbClr val="FFFFFF"/>
                </a:solidFill>
              </a:rPr>
              <a:t>cornerEigenValsAndVecs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dirty="0">
                <a:solidFill>
                  <a:srgbClr val="FFFFFF"/>
                </a:solidFill>
              </a:rPr>
              <a:t>to get eigen values for each pixel, then use them to calculate Harris scores</a:t>
            </a:r>
          </a:p>
          <a:p>
            <a:r>
              <a:rPr lang="en-US" b="1" dirty="0">
                <a:solidFill>
                  <a:srgbClr val="FFFFFF"/>
                </a:solidFill>
              </a:rPr>
              <a:t>Corners</a:t>
            </a:r>
            <a:r>
              <a:rPr lang="en-US" dirty="0">
                <a:solidFill>
                  <a:srgbClr val="FFFFFF"/>
                </a:solidFill>
              </a:rPr>
              <a:t> for wide lines were inaccurate, we detected them </a:t>
            </a:r>
            <a:r>
              <a:rPr lang="en-US" b="1" dirty="0">
                <a:solidFill>
                  <a:srgbClr val="FFFFFF"/>
                </a:solidFill>
              </a:rPr>
              <a:t>near to the center</a:t>
            </a:r>
            <a:r>
              <a:rPr lang="en-US" dirty="0">
                <a:solidFill>
                  <a:srgbClr val="FFFFFF"/>
                </a:solidFill>
              </a:rPr>
              <a:t> of the corner.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Resolution: </a:t>
            </a:r>
            <a:r>
              <a:rPr lang="en-US" b="1" dirty="0">
                <a:solidFill>
                  <a:srgbClr val="FFFFFF"/>
                </a:solidFill>
              </a:rPr>
              <a:t>Use cv2’s </a:t>
            </a:r>
            <a:r>
              <a:rPr lang="en-US" b="1" dirty="0" err="1">
                <a:solidFill>
                  <a:srgbClr val="FFFFFF"/>
                </a:solidFill>
              </a:rPr>
              <a:t>cornerSubPixel</a:t>
            </a:r>
            <a:r>
              <a:rPr lang="en-US" dirty="0">
                <a:solidFill>
                  <a:srgbClr val="FFFFFF"/>
                </a:solidFill>
              </a:rPr>
              <a:t> to analyze Harris scores and find the center of each corner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3161522"/>
            <a:ext cx="368503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DIFFICULTIES</a:t>
            </a:r>
          </a:p>
        </p:txBody>
      </p:sp>
    </p:spTree>
    <p:extLst>
      <p:ext uri="{BB962C8B-B14F-4D97-AF65-F5344CB8AC3E}">
        <p14:creationId xmlns:p14="http://schemas.microsoft.com/office/powerpoint/2010/main" val="26969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7185" y="1402080"/>
            <a:ext cx="6833140" cy="520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As a result of solving the mentioned at the previous slide, we ended up having </a:t>
            </a:r>
            <a:r>
              <a:rPr lang="en-US" sz="2400" b="1" dirty="0">
                <a:solidFill>
                  <a:srgbClr val="FFFFFF"/>
                </a:solidFill>
              </a:rPr>
              <a:t>corners as single pixels</a:t>
            </a:r>
            <a:r>
              <a:rPr lang="en-US" sz="2400" dirty="0">
                <a:solidFill>
                  <a:srgbClr val="FFFFFF"/>
                </a:solidFill>
              </a:rPr>
              <a:t>, which was nearly invisible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Resolution: </a:t>
            </a:r>
            <a:r>
              <a:rPr lang="en-US" sz="2200" b="1" dirty="0">
                <a:solidFill>
                  <a:srgbClr val="FFFFFF"/>
                </a:solidFill>
              </a:rPr>
              <a:t>Paint a circle or a rectangle</a:t>
            </a:r>
            <a:r>
              <a:rPr lang="en-US" sz="2200" dirty="0">
                <a:solidFill>
                  <a:srgbClr val="FFFFFF"/>
                </a:solidFill>
              </a:rPr>
              <a:t>, based on User configuration, around each corner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As a result of the painting mentioned above, we have </a:t>
            </a:r>
            <a:r>
              <a:rPr lang="en-US" sz="2400" b="1" dirty="0">
                <a:solidFill>
                  <a:srgbClr val="FFFFFF"/>
                </a:solidFill>
              </a:rPr>
              <a:t>doubled the amount of time</a:t>
            </a:r>
            <a:r>
              <a:rPr lang="en-US" sz="2400" dirty="0">
                <a:solidFill>
                  <a:srgbClr val="FFFFFF"/>
                </a:solidFill>
              </a:rPr>
              <a:t> it takes to have the result image with marks over corners in it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Resolution: Make it configurable such that the user can choose whether to use the faster strategy (low quality) or the slower one (high quality)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2930690"/>
            <a:ext cx="3685032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DIFFICULTIES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3305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5140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It needs to artificially set 2 threshold parameters (K – Harris free parameter, and a threshold for score function)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Though I’ve implemented a persistent configuration window to ease that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 cannot easily eliminate false corners which means it has lack of accuracy. (Edge points may be detected as they were corners)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874" y="3161522"/>
            <a:ext cx="368503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DISADVANTAGES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C5AB9-4EAA-48AE-8121-7B61453AC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526" y="3789393"/>
            <a:ext cx="3017537" cy="27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32982 -0.25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-126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hlinkClick r:id="rId3"/>
              </a:rPr>
              <a:t>Edge and Corner Detection</a:t>
            </a:r>
            <a:r>
              <a:rPr lang="en-US" sz="2400" dirty="0"/>
              <a:t>, by UC Davis</a:t>
            </a:r>
          </a:p>
          <a:p>
            <a:r>
              <a:rPr lang="en-US" sz="2400" dirty="0">
                <a:hlinkClick r:id="rId4"/>
              </a:rPr>
              <a:t>OpenCV Harris Corner Detector – part1</a:t>
            </a:r>
            <a:endParaRPr lang="en-US" sz="2400" dirty="0"/>
          </a:p>
          <a:p>
            <a:r>
              <a:rPr lang="en-US" sz="2400" dirty="0">
                <a:hlinkClick r:id="rId5"/>
              </a:rPr>
              <a:t>OpenCV Harris Corner Detector – part2</a:t>
            </a:r>
            <a:endParaRPr lang="en-US" sz="24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hlinkClick r:id="rId6"/>
              </a:rPr>
              <a:t>Optic disc localization algorithm based on improved corner detection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r>
              <a:rPr lang="en-US" sz="2400" dirty="0">
                <a:hlinkClick r:id="rId7"/>
              </a:rPr>
              <a:t>Wikipedia – Harris Corner Detector</a:t>
            </a:r>
            <a:endParaRPr lang="en-US" sz="2400" dirty="0"/>
          </a:p>
          <a:p>
            <a:r>
              <a:rPr lang="en-US" sz="2400" dirty="0">
                <a:hlinkClick r:id="rId8"/>
              </a:rPr>
              <a:t>Wikipedia – Corner Detection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3161522"/>
            <a:ext cx="3038167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9981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4" y="1402079"/>
            <a:ext cx="5921879" cy="48971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and Line Intersection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Where two edges intersect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“Interest Point” - points where there are large intensity variations in all directions</a:t>
            </a:r>
          </a:p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Corner detection</a:t>
            </a:r>
            <a:r>
              <a:rPr lang="en-US" sz="2400" dirty="0">
                <a:solidFill>
                  <a:srgbClr val="FFFFFF"/>
                </a:solidFill>
              </a:rPr>
              <a:t> is used within computer vision systems in order to extract features from images to be recognized in some manner, e.g. object recognition, motion detection, etc.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Corner points use the distribution of few points to preserve the important features of the image, thus reduces the amount of data to be processed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/>
            <a:r>
              <a:rPr lang="en-US" sz="3000" spc="200" dirty="0">
                <a:solidFill>
                  <a:srgbClr val="FFFFFF"/>
                </a:solidFill>
              </a:rPr>
              <a:t>The Problem Cont.</a:t>
            </a:r>
            <a:endParaRPr lang="en-US" sz="3000" kern="1200" cap="all" spc="200" baseline="0" dirty="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217686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For example, let’s look at two pictures where corners were detected, and see the corresponding features across them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Comparison (of different lighting and angle) is used to measure the quality of a corner detection algorithm (next slide)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114D5-64E8-4DF4-8CBC-2B2611B2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251" y="3657600"/>
            <a:ext cx="2879816" cy="2584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4A36-891F-47C2-A865-FAFA99BC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70" y="3657600"/>
            <a:ext cx="2879816" cy="25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01A27-521A-4280-881E-A7258BFE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153" y="1371600"/>
            <a:ext cx="6277692" cy="4955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CEFE993-B8DB-44B9-9B79-C752D5D4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41893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Different angle and lighting</a:t>
            </a:r>
          </a:p>
        </p:txBody>
      </p:sp>
    </p:spTree>
    <p:extLst>
      <p:ext uri="{BB962C8B-B14F-4D97-AF65-F5344CB8AC3E}">
        <p14:creationId xmlns:p14="http://schemas.microsoft.com/office/powerpoint/2010/main" val="407440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4460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hlinkClick r:id="rId3"/>
              </a:rPr>
              <a:t>Moravec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(1980)</a:t>
            </a:r>
          </a:p>
          <a:p>
            <a:r>
              <a:rPr lang="en-US" sz="2400" dirty="0">
                <a:hlinkClick r:id="rId4"/>
              </a:rPr>
              <a:t>F</a:t>
            </a:r>
            <a:r>
              <a:rPr lang="en-US" sz="2400" b="0" i="0" dirty="0">
                <a:effectLst/>
                <a:hlinkClick r:id="rId4"/>
              </a:rPr>
              <a:t>ö</a:t>
            </a:r>
            <a:r>
              <a:rPr lang="en-US" sz="2400" dirty="0">
                <a:solidFill>
                  <a:srgbClr val="FFFFFF"/>
                </a:solidFill>
                <a:hlinkClick r:id="rId4"/>
              </a:rPr>
              <a:t>rstner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(Wolfgang Förstner, 1986)</a:t>
            </a:r>
          </a:p>
          <a:p>
            <a:r>
              <a:rPr lang="en-US" sz="2400" dirty="0">
                <a:solidFill>
                  <a:srgbClr val="FFFFFF"/>
                </a:solidFill>
                <a:hlinkClick r:id="rId5"/>
              </a:rPr>
              <a:t>Harris &amp; Stephens </a:t>
            </a:r>
            <a:r>
              <a:rPr lang="en-US" sz="1800" dirty="0">
                <a:solidFill>
                  <a:srgbClr val="FFFFFF"/>
                </a:solidFill>
              </a:rPr>
              <a:t>(Chris Harris, Mike Stephens, 1988)</a:t>
            </a:r>
          </a:p>
          <a:p>
            <a:r>
              <a:rPr lang="en-US" sz="2400" dirty="0">
                <a:hlinkClick r:id="rId6"/>
              </a:rPr>
              <a:t>Wang and Brady</a:t>
            </a:r>
            <a:r>
              <a:rPr lang="en-US" sz="2400" dirty="0"/>
              <a:t> </a:t>
            </a:r>
            <a:r>
              <a:rPr lang="en-US" sz="1800" dirty="0"/>
              <a:t>(Han Wang, Michael Brady, 1990)</a:t>
            </a:r>
          </a:p>
          <a:p>
            <a:r>
              <a:rPr lang="en-US" sz="2400" dirty="0">
                <a:hlinkClick r:id="rId7"/>
              </a:rPr>
              <a:t>SUSAN</a:t>
            </a:r>
            <a:r>
              <a:rPr lang="en-US" sz="2400" dirty="0"/>
              <a:t> </a:t>
            </a:r>
            <a:r>
              <a:rPr lang="en-US" sz="1800" dirty="0"/>
              <a:t>(Stephen M. Smith, Michael Brady, 1994)</a:t>
            </a:r>
          </a:p>
          <a:p>
            <a:r>
              <a:rPr lang="en-US" sz="2400" dirty="0">
                <a:hlinkClick r:id="rId8"/>
              </a:rPr>
              <a:t>Trajković and Hedly</a:t>
            </a:r>
            <a:r>
              <a:rPr lang="en-US" sz="2400" dirty="0"/>
              <a:t> </a:t>
            </a:r>
            <a:r>
              <a:rPr lang="en-US" sz="1800" dirty="0"/>
              <a:t>(Miroslav Trajković, Mark Hedley, 1998)</a:t>
            </a:r>
          </a:p>
          <a:p>
            <a:r>
              <a:rPr lang="en-US" sz="2400" dirty="0">
                <a:hlinkClick r:id="rId9"/>
              </a:rPr>
              <a:t>FAST</a:t>
            </a:r>
            <a:r>
              <a:rPr lang="en-US" sz="1800" dirty="0"/>
              <a:t> (Edward </a:t>
            </a:r>
            <a:r>
              <a:rPr lang="en-US" sz="1800" dirty="0" err="1"/>
              <a:t>Rosten</a:t>
            </a:r>
            <a:r>
              <a:rPr lang="en-US" sz="1800" dirty="0"/>
              <a:t>, Tom Drummond, 2006)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699857"/>
            <a:ext cx="3038167" cy="147732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84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85CEF0C-1A08-4DB3-AC84-C6FCF14A0137}"/>
              </a:ext>
            </a:extLst>
          </p:cNvPr>
          <p:cNvSpPr>
            <a:spLocks/>
          </p:cNvSpPr>
          <p:nvPr/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+mj-ea"/>
                <a:cs typeface="+mj-cs"/>
              </a:rPr>
              <a:t> </a:t>
            </a:r>
            <a:endParaRPr kumimoji="0" lang="en-US" sz="28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C82FF9-35ED-4B49-AF8C-102C2BDE7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1695" y="1402080"/>
            <a:ext cx="6187350" cy="3869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Corner detection algorithms are mainly divided into two types: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Edge information </a:t>
            </a:r>
            <a:r>
              <a:rPr lang="en-US" sz="1800" dirty="0">
                <a:solidFill>
                  <a:srgbClr val="FFFFFF"/>
                </a:solidFill>
              </a:rPr>
              <a:t>– extract edge contour in an image and then get the corner point.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Low accuracy due to errors in edge detection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Gray information </a:t>
            </a:r>
            <a:r>
              <a:rPr lang="en-US" sz="1800" dirty="0">
                <a:solidFill>
                  <a:srgbClr val="FFFFFF"/>
                </a:solidFill>
              </a:rPr>
              <a:t>– calculate the maximum intensity of the grayscale and gradient in a local range (A.K.A. neighborhood in Harris algorithm)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Moravec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Harris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SUSAN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FAST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7E76-CB29-430B-ADA0-22E3FA5BD0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2994" y="2469025"/>
            <a:ext cx="3038167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CORNER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DETECTION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ALGORITHMS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40CC10-84BA-4A27-8123-8B84A0B2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30" y="4966716"/>
            <a:ext cx="2012950" cy="1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8CDB-F7FE-44AE-8D92-2EF0EDDE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9326401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algorithm computes the grayscale change of a pixel centered window moving along any direction and express it in analytic form</a:t>
            </a:r>
          </a:p>
          <a:p>
            <a:pPr lvl="1"/>
            <a:r>
              <a:rPr lang="en-US" dirty="0"/>
              <a:t>A big neighborhood (window) might occlude features</a:t>
            </a:r>
          </a:p>
          <a:p>
            <a:pPr lvl="1"/>
            <a:r>
              <a:rPr lang="en-US" dirty="0"/>
              <a:t>Hence, the window should be as small as possible so we can see differences while moving up and down, or left and right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Flat - Moving in any direction results in no difference</a:t>
            </a:r>
          </a:p>
          <a:p>
            <a:pPr lvl="1"/>
            <a:r>
              <a:rPr lang="en-US" dirty="0"/>
              <a:t>Edge - Even though there is a difference while moving left and right, there is no difference while moving up and down</a:t>
            </a:r>
          </a:p>
          <a:p>
            <a:pPr lvl="1"/>
            <a:r>
              <a:rPr lang="en-US" dirty="0"/>
              <a:t>Corner – Difference in all directions</a:t>
            </a:r>
          </a:p>
          <a:p>
            <a:r>
              <a:rPr lang="en-US" dirty="0"/>
              <a:t>Harris corner detector gives a mathematical approach for determining which case holds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F86FB2-3659-4AF9-8963-FC4D4E7AB48E}"/>
              </a:ext>
            </a:extLst>
          </p:cNvPr>
          <p:cNvGrpSpPr/>
          <p:nvPr/>
        </p:nvGrpSpPr>
        <p:grpSpPr>
          <a:xfrm>
            <a:off x="10320237" y="5171996"/>
            <a:ext cx="1283628" cy="1441238"/>
            <a:chOff x="10320237" y="5171996"/>
            <a:chExt cx="1283628" cy="14412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6EB63-F569-4FDD-A9B8-7F60F168B4F4}"/>
                </a:ext>
              </a:extLst>
            </p:cNvPr>
            <p:cNvSpPr txBox="1"/>
            <p:nvPr/>
          </p:nvSpPr>
          <p:spPr>
            <a:xfrm>
              <a:off x="10643346" y="6243902"/>
              <a:ext cx="960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819A3C-1A19-430A-8F0A-CBCB261F6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72027" y="5479968"/>
              <a:ext cx="79817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CC5B42-67D0-44E9-B80B-1026E76AC2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82187" y="5469809"/>
              <a:ext cx="341" cy="75827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EAB7-1816-45AB-9502-A210FFD435C0}"/>
                </a:ext>
              </a:extLst>
            </p:cNvPr>
            <p:cNvSpPr/>
            <p:nvPr/>
          </p:nvSpPr>
          <p:spPr>
            <a:xfrm>
              <a:off x="10468077" y="5300813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36EC261-9D17-4243-8B10-58F58022CF80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933" y="573683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EE52EDF-4887-441C-9D0D-D884960333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20237" y="5173493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C62323-EEC2-4BBB-B18C-738751EDE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800" y="5171996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028F60B-E7A9-45A1-9F69-8EA0C552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7599" y="5731793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E96DD6-C772-47F8-B978-38AFA2CF25D5}"/>
              </a:ext>
            </a:extLst>
          </p:cNvPr>
          <p:cNvGrpSpPr/>
          <p:nvPr/>
        </p:nvGrpSpPr>
        <p:grpSpPr>
          <a:xfrm>
            <a:off x="10308456" y="3577586"/>
            <a:ext cx="1268429" cy="1283423"/>
            <a:chOff x="10308456" y="3577586"/>
            <a:chExt cx="1268429" cy="12834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D5FBD8-644C-4D4D-B453-70A28ADDA7BB}"/>
                </a:ext>
              </a:extLst>
            </p:cNvPr>
            <p:cNvSpPr txBox="1"/>
            <p:nvPr/>
          </p:nvSpPr>
          <p:spPr>
            <a:xfrm>
              <a:off x="10735388" y="4491677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D595F8-466B-424E-9513-0FAEC6ABBF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867" y="3587746"/>
              <a:ext cx="91501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7903E2-60CE-4D3C-92BD-289394DAF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027" y="357758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1D09A7-E1E9-493C-86F6-7905B6F364C7}"/>
                </a:ext>
              </a:extLst>
            </p:cNvPr>
            <p:cNvSpPr/>
            <p:nvPr/>
          </p:nvSpPr>
          <p:spPr>
            <a:xfrm>
              <a:off x="10456296" y="381438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9EA8B3-0D6C-4C1A-BF7F-975E4EBC64A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8152" y="425040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A37C3A-95F4-44C4-8234-CC48E66214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08456" y="368706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5AA0B54-5F26-4E76-8549-59C99F365A71}"/>
                </a:ext>
              </a:extLst>
            </p:cNvPr>
            <p:cNvCxnSpPr/>
            <p:nvPr/>
          </p:nvCxnSpPr>
          <p:spPr>
            <a:xfrm flipV="1">
              <a:off x="10877019" y="368556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C1A343-D517-4304-90E4-D99C47A7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35818" y="424536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904F07-929C-4E8E-83E3-E0EAA1E52882}"/>
              </a:ext>
            </a:extLst>
          </p:cNvPr>
          <p:cNvGrpSpPr/>
          <p:nvPr/>
        </p:nvGrpSpPr>
        <p:grpSpPr>
          <a:xfrm>
            <a:off x="10672027" y="1899326"/>
            <a:ext cx="903158" cy="1286722"/>
            <a:chOff x="10672027" y="1899326"/>
            <a:chExt cx="903158" cy="12867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E18725-8CF6-4E84-836D-6AF340FA2BE6}"/>
                </a:ext>
              </a:extLst>
            </p:cNvPr>
            <p:cNvSpPr txBox="1"/>
            <p:nvPr/>
          </p:nvSpPr>
          <p:spPr>
            <a:xfrm>
              <a:off x="10793097" y="2816716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20B9A9-BED0-40FE-B050-5D1517EE54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2027" y="1909978"/>
              <a:ext cx="903158" cy="1562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5B234F-17FF-4D56-B657-1A1912AF3E78}"/>
                </a:ext>
              </a:extLst>
            </p:cNvPr>
            <p:cNvSpPr/>
            <p:nvPr/>
          </p:nvSpPr>
          <p:spPr>
            <a:xfrm>
              <a:off x="10899727" y="2154961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C308098-E82D-4570-BDBC-988CD9E0B207}"/>
                </a:ext>
              </a:extLst>
            </p:cNvPr>
            <p:cNvCxnSpPr>
              <a:cxnSpLocks/>
            </p:cNvCxnSpPr>
            <p:nvPr/>
          </p:nvCxnSpPr>
          <p:spPr>
            <a:xfrm>
              <a:off x="11321583" y="2590987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6303CC-CF63-4D27-9750-00A0C0B7E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51887" y="2027641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17406E-C374-4290-B36D-60EDED58EF6D}"/>
                </a:ext>
              </a:extLst>
            </p:cNvPr>
            <p:cNvCxnSpPr/>
            <p:nvPr/>
          </p:nvCxnSpPr>
          <p:spPr>
            <a:xfrm flipV="1">
              <a:off x="11320450" y="2026144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45ED93D-C103-496F-991D-7C34DF4A6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9249" y="25859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1B40A2-9333-4C9E-A9AE-857E8CA7F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2257" y="1899326"/>
              <a:ext cx="0" cy="9296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BCB0E0-BE81-47E1-B155-ECE8187B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DB8C8F-AE64-4ABF-93BF-B51C5E1A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53920"/>
            <a:ext cx="5688266" cy="1605471"/>
          </a:xfrm>
        </p:spPr>
        <p:txBody>
          <a:bodyPr/>
          <a:lstStyle/>
          <a:p>
            <a:r>
              <a:rPr lang="en-US" dirty="0"/>
              <a:t>Image region has a corner in it if the pixels collectively cover two (or more) strong, orthogonal gradient directions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79C05BD-FAFD-432C-B2FC-D9F3204E0AE2}"/>
              </a:ext>
            </a:extLst>
          </p:cNvPr>
          <p:cNvGrpSpPr/>
          <p:nvPr/>
        </p:nvGrpSpPr>
        <p:grpSpPr>
          <a:xfrm>
            <a:off x="51034" y="3759841"/>
            <a:ext cx="3538691" cy="2464689"/>
            <a:chOff x="51034" y="3759841"/>
            <a:chExt cx="3538691" cy="2464689"/>
          </a:xfrm>
        </p:grpSpPr>
        <p:pic>
          <p:nvPicPr>
            <p:cNvPr id="3074" name="Picture 2" descr="OpenCV #013 Harris Corner Detector - Experiment | Master Data Science">
              <a:extLst>
                <a:ext uri="{FF2B5EF4-FFF2-40B4-BE49-F238E27FC236}">
                  <a16:creationId xmlns:a16="http://schemas.microsoft.com/office/drawing/2014/main" id="{8A59BA87-2B6E-4DCF-8CDB-9064251EF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14" y="3759841"/>
              <a:ext cx="3457411" cy="246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7ABC2639-E552-4200-81AD-50431A8CF5C8}"/>
                </a:ext>
              </a:extLst>
            </p:cNvPr>
            <p:cNvSpPr txBox="1"/>
            <p:nvPr/>
          </p:nvSpPr>
          <p:spPr>
            <a:xfrm>
              <a:off x="51034" y="538820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2CAC48C-6C9D-4AF2-8FA3-8A8F5DECC1CF}"/>
              </a:ext>
            </a:extLst>
          </p:cNvPr>
          <p:cNvGrpSpPr/>
          <p:nvPr/>
        </p:nvGrpSpPr>
        <p:grpSpPr>
          <a:xfrm>
            <a:off x="3695546" y="1904867"/>
            <a:ext cx="8074814" cy="4760179"/>
            <a:chOff x="3695546" y="1904867"/>
            <a:chExt cx="8074814" cy="47601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4F3776-EA4B-4EB1-B8DF-D2139353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114" y="1904867"/>
              <a:ext cx="1920240" cy="19898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269D87-997C-4CFC-A333-8598FF93FD51}"/>
                </a:ext>
              </a:extLst>
            </p:cNvPr>
            <p:cNvSpPr/>
            <p:nvPr/>
          </p:nvSpPr>
          <p:spPr>
            <a:xfrm>
              <a:off x="9845040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A40250C-0C5C-4BD1-8401-9673763A6C82}"/>
                </a:ext>
              </a:extLst>
            </p:cNvPr>
            <p:cNvSpPr/>
            <p:nvPr/>
          </p:nvSpPr>
          <p:spPr>
            <a:xfrm>
              <a:off x="10160000" y="42367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9D2E3AF-C720-4E52-B1A5-2E16C844CCA0}"/>
                </a:ext>
              </a:extLst>
            </p:cNvPr>
            <p:cNvSpPr/>
            <p:nvPr/>
          </p:nvSpPr>
          <p:spPr>
            <a:xfrm>
              <a:off x="10312400" y="43891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DAC5ED7-9E30-48E9-9B13-6F46E33C0A58}"/>
                </a:ext>
              </a:extLst>
            </p:cNvPr>
            <p:cNvSpPr/>
            <p:nvPr/>
          </p:nvSpPr>
          <p:spPr>
            <a:xfrm>
              <a:off x="10464800" y="45415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6FA145D-42A7-4E5A-AADC-D39E67EB293E}"/>
                </a:ext>
              </a:extLst>
            </p:cNvPr>
            <p:cNvSpPr/>
            <p:nvPr/>
          </p:nvSpPr>
          <p:spPr>
            <a:xfrm>
              <a:off x="10617200" y="46736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3061D4D-F53E-4744-9E47-7149E1E7ADDD}"/>
                </a:ext>
              </a:extLst>
            </p:cNvPr>
            <p:cNvSpPr/>
            <p:nvPr/>
          </p:nvSpPr>
          <p:spPr>
            <a:xfrm>
              <a:off x="10769600" y="47040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9F20BEFF-227B-4B66-9159-6C71EC325443}"/>
                </a:ext>
              </a:extLst>
            </p:cNvPr>
            <p:cNvSpPr/>
            <p:nvPr/>
          </p:nvSpPr>
          <p:spPr>
            <a:xfrm>
              <a:off x="1087628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224B58A6-824A-4131-A5A2-68B468056F15}"/>
                </a:ext>
              </a:extLst>
            </p:cNvPr>
            <p:cNvSpPr/>
            <p:nvPr/>
          </p:nvSpPr>
          <p:spPr>
            <a:xfrm>
              <a:off x="11076940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B4F7B9B-E936-4CB5-87C9-D37AA2C521C7}"/>
                </a:ext>
              </a:extLst>
            </p:cNvPr>
            <p:cNvSpPr/>
            <p:nvPr/>
          </p:nvSpPr>
          <p:spPr>
            <a:xfrm>
              <a:off x="11076940" y="44094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95F2AB2C-FB3D-4EC7-AF39-5C96307D434E}"/>
                </a:ext>
              </a:extLst>
            </p:cNvPr>
            <p:cNvSpPr/>
            <p:nvPr/>
          </p:nvSpPr>
          <p:spPr>
            <a:xfrm>
              <a:off x="1132840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74C029D-DB50-4B52-A013-02DBEA955342}"/>
                </a:ext>
              </a:extLst>
            </p:cNvPr>
            <p:cNvSpPr/>
            <p:nvPr/>
          </p:nvSpPr>
          <p:spPr>
            <a:xfrm>
              <a:off x="11358880" y="4226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7858A25-FBBF-4EFB-B38C-C4A7D235B024}"/>
                </a:ext>
              </a:extLst>
            </p:cNvPr>
            <p:cNvSpPr/>
            <p:nvPr/>
          </p:nvSpPr>
          <p:spPr>
            <a:xfrm>
              <a:off x="11206480" y="43992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AA7B7D68-83BD-49BE-A68E-77AF3C7D4DA0}"/>
                </a:ext>
              </a:extLst>
            </p:cNvPr>
            <p:cNvSpPr/>
            <p:nvPr/>
          </p:nvSpPr>
          <p:spPr>
            <a:xfrm>
              <a:off x="11216640" y="4531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6CEE5E24-A54C-4084-BEA7-E9930A16B387}"/>
                </a:ext>
              </a:extLst>
            </p:cNvPr>
            <p:cNvSpPr/>
            <p:nvPr/>
          </p:nvSpPr>
          <p:spPr>
            <a:xfrm>
              <a:off x="10985500" y="4724018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8680B181-9936-47C8-B88F-63A2EA8ABBA5}"/>
                </a:ext>
              </a:extLst>
            </p:cNvPr>
            <p:cNvSpPr/>
            <p:nvPr/>
          </p:nvSpPr>
          <p:spPr>
            <a:xfrm>
              <a:off x="10810240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39A1F153-6510-4BF0-BE0E-3F8C1AF6B186}"/>
                </a:ext>
              </a:extLst>
            </p:cNvPr>
            <p:cNvSpPr/>
            <p:nvPr/>
          </p:nvSpPr>
          <p:spPr>
            <a:xfrm>
              <a:off x="1063244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5AC15810-01F2-46F7-B8B9-CBB27D66C21E}"/>
                </a:ext>
              </a:extLst>
            </p:cNvPr>
            <p:cNvSpPr/>
            <p:nvPr/>
          </p:nvSpPr>
          <p:spPr>
            <a:xfrm>
              <a:off x="10424160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C7404669-C192-4514-94B4-64F06353CCD0}"/>
                </a:ext>
              </a:extLst>
            </p:cNvPr>
            <p:cNvSpPr/>
            <p:nvPr/>
          </p:nvSpPr>
          <p:spPr>
            <a:xfrm>
              <a:off x="10332720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6E45CA38-4A70-4374-822B-29E21A42BBFD}"/>
                </a:ext>
              </a:extLst>
            </p:cNvPr>
            <p:cNvSpPr/>
            <p:nvPr/>
          </p:nvSpPr>
          <p:spPr>
            <a:xfrm>
              <a:off x="10444480" y="44297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C863140-2FD3-4AF0-9DDC-039EE907CF3C}"/>
                </a:ext>
              </a:extLst>
            </p:cNvPr>
            <p:cNvSpPr/>
            <p:nvPr/>
          </p:nvSpPr>
          <p:spPr>
            <a:xfrm>
              <a:off x="10114280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D47B9980-3518-4F3B-A784-5E53D8FD81F9}"/>
                </a:ext>
              </a:extLst>
            </p:cNvPr>
            <p:cNvSpPr/>
            <p:nvPr/>
          </p:nvSpPr>
          <p:spPr>
            <a:xfrm>
              <a:off x="10553700" y="49176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07A7F84-327D-4C15-83C3-E39AD35F6347}"/>
                </a:ext>
              </a:extLst>
            </p:cNvPr>
            <p:cNvSpPr/>
            <p:nvPr/>
          </p:nvSpPr>
          <p:spPr>
            <a:xfrm>
              <a:off x="11582400" y="425684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B2EC9B1-7265-4956-B5F8-9AE39BD698BF}"/>
                </a:ext>
              </a:extLst>
            </p:cNvPr>
            <p:cNvSpPr/>
            <p:nvPr/>
          </p:nvSpPr>
          <p:spPr>
            <a:xfrm>
              <a:off x="10713720" y="4998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14EDC9E1-DDD2-499C-8CDA-0DDA6AEBA3B3}"/>
                </a:ext>
              </a:extLst>
            </p:cNvPr>
            <p:cNvSpPr/>
            <p:nvPr/>
          </p:nvSpPr>
          <p:spPr>
            <a:xfrm>
              <a:off x="10881360" y="479053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5EBA1B8-C8BE-4B77-B642-C4C8DAC4EE24}"/>
                </a:ext>
              </a:extLst>
            </p:cNvPr>
            <p:cNvSpPr/>
            <p:nvPr/>
          </p:nvSpPr>
          <p:spPr>
            <a:xfrm>
              <a:off x="1097280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8EEA65A-CEF6-42B6-A2AD-8FD5461C019D}"/>
                </a:ext>
              </a:extLst>
            </p:cNvPr>
            <p:cNvSpPr/>
            <p:nvPr/>
          </p:nvSpPr>
          <p:spPr>
            <a:xfrm>
              <a:off x="10261600" y="42369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5229575B-115F-4B03-888E-D26F663B57B6}"/>
                </a:ext>
              </a:extLst>
            </p:cNvPr>
            <p:cNvSpPr/>
            <p:nvPr/>
          </p:nvSpPr>
          <p:spPr>
            <a:xfrm>
              <a:off x="10007600" y="41755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E488C484-0CDA-4856-A46F-E3BF3155AE85}"/>
                </a:ext>
              </a:extLst>
            </p:cNvPr>
            <p:cNvSpPr/>
            <p:nvPr/>
          </p:nvSpPr>
          <p:spPr>
            <a:xfrm>
              <a:off x="11399520" y="4318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1ED78B60-3EC8-40C6-A248-CD6BA2F74450}"/>
                </a:ext>
              </a:extLst>
            </p:cNvPr>
            <p:cNvSpPr/>
            <p:nvPr/>
          </p:nvSpPr>
          <p:spPr>
            <a:xfrm>
              <a:off x="11287760" y="4277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53613BD-12C4-4C33-86E2-F65CC0F314E4}"/>
                </a:ext>
              </a:extLst>
            </p:cNvPr>
            <p:cNvSpPr/>
            <p:nvPr/>
          </p:nvSpPr>
          <p:spPr>
            <a:xfrm>
              <a:off x="11501120" y="41861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054E1676-24D1-4BB5-86C7-27D903F9A168}"/>
                </a:ext>
              </a:extLst>
            </p:cNvPr>
            <p:cNvSpPr/>
            <p:nvPr/>
          </p:nvSpPr>
          <p:spPr>
            <a:xfrm>
              <a:off x="1097280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EABD3741-526A-4539-8214-5DF2AEAB9597}"/>
                </a:ext>
              </a:extLst>
            </p:cNvPr>
            <p:cNvSpPr/>
            <p:nvPr/>
          </p:nvSpPr>
          <p:spPr>
            <a:xfrm>
              <a:off x="10525760" y="4688936"/>
              <a:ext cx="7112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913D6426-D95B-482B-93AD-D9742411F12F}"/>
                </a:ext>
              </a:extLst>
            </p:cNvPr>
            <p:cNvSpPr/>
            <p:nvPr/>
          </p:nvSpPr>
          <p:spPr>
            <a:xfrm>
              <a:off x="11145520" y="46228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F5771F0A-203F-4226-A450-353393A601BE}"/>
                </a:ext>
              </a:extLst>
            </p:cNvPr>
            <p:cNvSpPr/>
            <p:nvPr/>
          </p:nvSpPr>
          <p:spPr>
            <a:xfrm>
              <a:off x="10241280" y="45008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DE20C62-4906-4905-952B-B9A6DEF30234}"/>
                </a:ext>
              </a:extLst>
            </p:cNvPr>
            <p:cNvSpPr/>
            <p:nvPr/>
          </p:nvSpPr>
          <p:spPr>
            <a:xfrm>
              <a:off x="10210800" y="43586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99634447-1031-4411-A341-A23D32F526C0}"/>
                </a:ext>
              </a:extLst>
            </p:cNvPr>
            <p:cNvSpPr/>
            <p:nvPr/>
          </p:nvSpPr>
          <p:spPr>
            <a:xfrm>
              <a:off x="7641526" y="508019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9A9A6136-7B7A-40BE-8781-CDEBFF59759D}"/>
                </a:ext>
              </a:extLst>
            </p:cNvPr>
            <p:cNvSpPr/>
            <p:nvPr/>
          </p:nvSpPr>
          <p:spPr>
            <a:xfrm>
              <a:off x="7717726" y="4968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F7FF6D9-9146-4D2F-9AF3-A812FB8FBF68}"/>
                </a:ext>
              </a:extLst>
            </p:cNvPr>
            <p:cNvSpPr/>
            <p:nvPr/>
          </p:nvSpPr>
          <p:spPr>
            <a:xfrm>
              <a:off x="7948866" y="48973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7EAEABDD-B0EB-4BF5-A166-144B01999FF2}"/>
                </a:ext>
              </a:extLst>
            </p:cNvPr>
            <p:cNvSpPr/>
            <p:nvPr/>
          </p:nvSpPr>
          <p:spPr>
            <a:xfrm>
              <a:off x="7948866" y="47652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E53360F-DD97-4983-9296-634DE2239D4E}"/>
                </a:ext>
              </a:extLst>
            </p:cNvPr>
            <p:cNvSpPr/>
            <p:nvPr/>
          </p:nvSpPr>
          <p:spPr>
            <a:xfrm>
              <a:off x="8220646" y="47347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3CDEBD93-96A6-40E5-83A7-089CE693739F}"/>
                </a:ext>
              </a:extLst>
            </p:cNvPr>
            <p:cNvSpPr/>
            <p:nvPr/>
          </p:nvSpPr>
          <p:spPr>
            <a:xfrm>
              <a:off x="8230806" y="45419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D07F59-6177-4A7F-93C3-C2D1CAFD5604}"/>
                </a:ext>
              </a:extLst>
            </p:cNvPr>
            <p:cNvSpPr/>
            <p:nvPr/>
          </p:nvSpPr>
          <p:spPr>
            <a:xfrm>
              <a:off x="8078406" y="47144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1D9B715F-5660-4AEA-91DB-F9BC63AC67CE}"/>
                </a:ext>
              </a:extLst>
            </p:cNvPr>
            <p:cNvSpPr/>
            <p:nvPr/>
          </p:nvSpPr>
          <p:spPr>
            <a:xfrm>
              <a:off x="8098726" y="48566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DCBEA147-2707-4EE0-B4D9-855289FB3EC0}"/>
                </a:ext>
              </a:extLst>
            </p:cNvPr>
            <p:cNvSpPr/>
            <p:nvPr/>
          </p:nvSpPr>
          <p:spPr>
            <a:xfrm>
              <a:off x="7857426" y="503916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33FF914-94B8-4859-9FF7-58FD68C9D843}"/>
                </a:ext>
              </a:extLst>
            </p:cNvPr>
            <p:cNvSpPr/>
            <p:nvPr/>
          </p:nvSpPr>
          <p:spPr>
            <a:xfrm>
              <a:off x="7682166" y="52124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2432873D-3451-4F74-A543-F038ECFDD375}"/>
                </a:ext>
              </a:extLst>
            </p:cNvPr>
            <p:cNvSpPr/>
            <p:nvPr/>
          </p:nvSpPr>
          <p:spPr>
            <a:xfrm>
              <a:off x="8454326" y="457200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4922082B-EF2D-4739-8589-055A06483643}"/>
                </a:ext>
              </a:extLst>
            </p:cNvPr>
            <p:cNvSpPr/>
            <p:nvPr/>
          </p:nvSpPr>
          <p:spPr>
            <a:xfrm>
              <a:off x="7585646" y="525310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6CAC49A0-3631-4B8C-8301-79A31519987E}"/>
                </a:ext>
              </a:extLst>
            </p:cNvPr>
            <p:cNvSpPr/>
            <p:nvPr/>
          </p:nvSpPr>
          <p:spPr>
            <a:xfrm>
              <a:off x="7753286" y="51056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71E3CD6-167F-4DF0-A4AD-41197FC88CF4}"/>
                </a:ext>
              </a:extLst>
            </p:cNvPr>
            <p:cNvSpPr/>
            <p:nvPr/>
          </p:nvSpPr>
          <p:spPr>
            <a:xfrm>
              <a:off x="7844726" y="481603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DC7680A2-A0B4-4B6C-9A72-B6D902E9620D}"/>
                </a:ext>
              </a:extLst>
            </p:cNvPr>
            <p:cNvSpPr/>
            <p:nvPr/>
          </p:nvSpPr>
          <p:spPr>
            <a:xfrm>
              <a:off x="8271446" y="4633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C112BFB3-0E29-4E73-81D3-1110E6B35E89}"/>
                </a:ext>
              </a:extLst>
            </p:cNvPr>
            <p:cNvSpPr/>
            <p:nvPr/>
          </p:nvSpPr>
          <p:spPr>
            <a:xfrm>
              <a:off x="8159686" y="459251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73D62255-B1A8-43B8-B359-B44E441846C4}"/>
                </a:ext>
              </a:extLst>
            </p:cNvPr>
            <p:cNvSpPr/>
            <p:nvPr/>
          </p:nvSpPr>
          <p:spPr>
            <a:xfrm>
              <a:off x="8373046" y="4501262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D6738AA2-0F69-491E-AA8F-8A820678AAB8}"/>
                </a:ext>
              </a:extLst>
            </p:cNvPr>
            <p:cNvSpPr/>
            <p:nvPr/>
          </p:nvSpPr>
          <p:spPr>
            <a:xfrm>
              <a:off x="7844726" y="49379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955F7505-0482-46C8-88E4-91F94AA45D79}"/>
                </a:ext>
              </a:extLst>
            </p:cNvPr>
            <p:cNvSpPr/>
            <p:nvPr/>
          </p:nvSpPr>
          <p:spPr>
            <a:xfrm>
              <a:off x="8047926" y="488715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00953C2-930A-4F0A-9804-AF6D47A00801}"/>
                </a:ext>
              </a:extLst>
            </p:cNvPr>
            <p:cNvSpPr/>
            <p:nvPr/>
          </p:nvSpPr>
          <p:spPr>
            <a:xfrm>
              <a:off x="701414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F8130DED-6738-4B98-927C-2938BD84E3E6}"/>
                </a:ext>
              </a:extLst>
            </p:cNvPr>
            <p:cNvSpPr/>
            <p:nvPr/>
          </p:nvSpPr>
          <p:spPr>
            <a:xfrm>
              <a:off x="8323516" y="45821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C171E90C-D6E4-4CA0-8BD7-3593872F0519}"/>
                </a:ext>
              </a:extLst>
            </p:cNvPr>
            <p:cNvSpPr/>
            <p:nvPr/>
          </p:nvSpPr>
          <p:spPr>
            <a:xfrm>
              <a:off x="8474646" y="443992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5E5FD09-3E5F-4DBB-8CBE-AA618AD2876E}"/>
                </a:ext>
              </a:extLst>
            </p:cNvPr>
            <p:cNvSpPr/>
            <p:nvPr/>
          </p:nvSpPr>
          <p:spPr>
            <a:xfrm>
              <a:off x="8413686" y="433812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4599D699-3383-4138-9103-2FF7D61F83CF}"/>
                </a:ext>
              </a:extLst>
            </p:cNvPr>
            <p:cNvSpPr/>
            <p:nvPr/>
          </p:nvSpPr>
          <p:spPr>
            <a:xfrm>
              <a:off x="8555926" y="430784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4D9E5E21-1E6D-4699-99EB-5216D5483126}"/>
                </a:ext>
              </a:extLst>
            </p:cNvPr>
            <p:cNvSpPr/>
            <p:nvPr/>
          </p:nvSpPr>
          <p:spPr>
            <a:xfrm>
              <a:off x="10161206" y="414537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5B59BC93-38A3-4DCB-81DD-C3C69F9FE0C8}"/>
                </a:ext>
              </a:extLst>
            </p:cNvPr>
            <p:cNvSpPr/>
            <p:nvPr/>
          </p:nvSpPr>
          <p:spPr>
            <a:xfrm>
              <a:off x="10689590" y="485648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lowchart: Connector 128">
              <a:extLst>
                <a:ext uri="{FF2B5EF4-FFF2-40B4-BE49-F238E27FC236}">
                  <a16:creationId xmlns:a16="http://schemas.microsoft.com/office/drawing/2014/main" id="{6801E266-19CD-4490-A5B1-033C691A8528}"/>
                </a:ext>
              </a:extLst>
            </p:cNvPr>
            <p:cNvSpPr/>
            <p:nvPr/>
          </p:nvSpPr>
          <p:spPr>
            <a:xfrm>
              <a:off x="10793730" y="4805871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D64710A6-11E4-42C1-B987-68D67E561BC8}"/>
                </a:ext>
              </a:extLst>
            </p:cNvPr>
            <p:cNvSpPr/>
            <p:nvPr/>
          </p:nvSpPr>
          <p:spPr>
            <a:xfrm>
              <a:off x="10527665" y="47853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0490B897-85D9-4F3C-8C7B-EE110E3B171D}"/>
                </a:ext>
              </a:extLst>
            </p:cNvPr>
            <p:cNvSpPr/>
            <p:nvPr/>
          </p:nvSpPr>
          <p:spPr>
            <a:xfrm>
              <a:off x="10424160" y="463296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F40B89-F771-48E0-9AAD-BC3CFFEA85AE}"/>
                </a:ext>
              </a:extLst>
            </p:cNvPr>
            <p:cNvSpPr/>
            <p:nvPr/>
          </p:nvSpPr>
          <p:spPr>
            <a:xfrm>
              <a:off x="4070286" y="4115182"/>
              <a:ext cx="1920240" cy="1767458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lowchart: Connector 136">
              <a:extLst>
                <a:ext uri="{FF2B5EF4-FFF2-40B4-BE49-F238E27FC236}">
                  <a16:creationId xmlns:a16="http://schemas.microsoft.com/office/drawing/2014/main" id="{2347DF49-B3AA-4186-A0CA-7A0616C5F2CA}"/>
                </a:ext>
              </a:extLst>
            </p:cNvPr>
            <p:cNvSpPr/>
            <p:nvPr/>
          </p:nvSpPr>
          <p:spPr>
            <a:xfrm>
              <a:off x="4954004" y="51153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lowchart: Connector 138">
              <a:extLst>
                <a:ext uri="{FF2B5EF4-FFF2-40B4-BE49-F238E27FC236}">
                  <a16:creationId xmlns:a16="http://schemas.microsoft.com/office/drawing/2014/main" id="{2BECA7ED-06D4-4AA9-B39D-C1EA99052526}"/>
                </a:ext>
              </a:extLst>
            </p:cNvPr>
            <p:cNvSpPr/>
            <p:nvPr/>
          </p:nvSpPr>
          <p:spPr>
            <a:xfrm>
              <a:off x="4964164" y="492251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06269833-98B8-4CF9-A957-E9B8B205614D}"/>
                </a:ext>
              </a:extLst>
            </p:cNvPr>
            <p:cNvSpPr/>
            <p:nvPr/>
          </p:nvSpPr>
          <p:spPr>
            <a:xfrm>
              <a:off x="4893044" y="5054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3ABE5F3D-86B7-4A9D-9F9B-C2AE2CEA73D4}"/>
                </a:ext>
              </a:extLst>
            </p:cNvPr>
            <p:cNvSpPr/>
            <p:nvPr/>
          </p:nvSpPr>
          <p:spPr>
            <a:xfrm>
              <a:off x="5004804" y="501376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D3DE6CC9-4A69-4E19-A82B-F9C182D5CF01}"/>
                </a:ext>
              </a:extLst>
            </p:cNvPr>
            <p:cNvSpPr/>
            <p:nvPr/>
          </p:nvSpPr>
          <p:spPr>
            <a:xfrm>
              <a:off x="4893044" y="49731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AA9B697A-D7A0-48EA-B078-BC6178B592DC}"/>
                </a:ext>
              </a:extLst>
            </p:cNvPr>
            <p:cNvSpPr/>
            <p:nvPr/>
          </p:nvSpPr>
          <p:spPr>
            <a:xfrm>
              <a:off x="5106404" y="488187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ED95BE93-A592-435C-BBB5-EA5565BB39E0}"/>
                </a:ext>
              </a:extLst>
            </p:cNvPr>
            <p:cNvSpPr/>
            <p:nvPr/>
          </p:nvSpPr>
          <p:spPr>
            <a:xfrm>
              <a:off x="5056874" y="499325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9D713134-CD61-4647-8440-2E40ADFDFFA7}"/>
                </a:ext>
              </a:extLst>
            </p:cNvPr>
            <p:cNvSpPr/>
            <p:nvPr/>
          </p:nvSpPr>
          <p:spPr>
            <a:xfrm>
              <a:off x="5035284" y="486098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7666A349-0908-4AA3-B453-45812A91B366}"/>
                </a:ext>
              </a:extLst>
            </p:cNvPr>
            <p:cNvSpPr/>
            <p:nvPr/>
          </p:nvSpPr>
          <p:spPr>
            <a:xfrm>
              <a:off x="5045444" y="512552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5CA36B2F-CCCC-4803-8D43-BE6906140697}"/>
                </a:ext>
              </a:extLst>
            </p:cNvPr>
            <p:cNvSpPr/>
            <p:nvPr/>
          </p:nvSpPr>
          <p:spPr>
            <a:xfrm>
              <a:off x="5136884" y="502335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68582422-682B-48E8-ADAE-F6F7D1629624}"/>
                </a:ext>
              </a:extLst>
            </p:cNvPr>
            <p:cNvSpPr/>
            <p:nvPr/>
          </p:nvSpPr>
          <p:spPr>
            <a:xfrm>
              <a:off x="5146980" y="4952615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/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A879131F-DFEF-4749-99DE-3E435566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54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53431A5-1425-43B8-862A-E504CC10E475}"/>
                </a:ext>
              </a:extLst>
            </p:cNvPr>
            <p:cNvSpPr/>
            <p:nvPr/>
          </p:nvSpPr>
          <p:spPr>
            <a:xfrm>
              <a:off x="8572441" y="233680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CB23D1D-7764-4DBF-B87B-887291CF8026}"/>
                </a:ext>
              </a:extLst>
            </p:cNvPr>
            <p:cNvSpPr/>
            <p:nvPr/>
          </p:nvSpPr>
          <p:spPr>
            <a:xfrm>
              <a:off x="7889010" y="3042117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F42E9DA-8A19-43F0-A1F1-4DE529BC51D0}"/>
                </a:ext>
              </a:extLst>
            </p:cNvPr>
            <p:cNvSpPr/>
            <p:nvPr/>
          </p:nvSpPr>
          <p:spPr>
            <a:xfrm>
              <a:off x="7743646" y="2118360"/>
              <a:ext cx="431462" cy="43688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Connector 174">
              <a:extLst>
                <a:ext uri="{FF2B5EF4-FFF2-40B4-BE49-F238E27FC236}">
                  <a16:creationId xmlns:a16="http://schemas.microsoft.com/office/drawing/2014/main" id="{B7F95571-396A-4267-BB70-A4687A0E4918}"/>
                </a:ext>
              </a:extLst>
            </p:cNvPr>
            <p:cNvSpPr/>
            <p:nvPr/>
          </p:nvSpPr>
          <p:spPr>
            <a:xfrm>
              <a:off x="7440004" y="5204790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lowchart: Connector 176">
              <a:extLst>
                <a:ext uri="{FF2B5EF4-FFF2-40B4-BE49-F238E27FC236}">
                  <a16:creationId xmlns:a16="http://schemas.microsoft.com/office/drawing/2014/main" id="{A3424D50-FF6E-441F-A15D-ACF795D6B955}"/>
                </a:ext>
              </a:extLst>
            </p:cNvPr>
            <p:cNvSpPr/>
            <p:nvPr/>
          </p:nvSpPr>
          <p:spPr>
            <a:xfrm>
              <a:off x="752128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Flowchart: Connector 178">
              <a:extLst>
                <a:ext uri="{FF2B5EF4-FFF2-40B4-BE49-F238E27FC236}">
                  <a16:creationId xmlns:a16="http://schemas.microsoft.com/office/drawing/2014/main" id="{BF97CAF2-53DF-45AD-961C-5455910224AC}"/>
                </a:ext>
              </a:extLst>
            </p:cNvPr>
            <p:cNvSpPr/>
            <p:nvPr/>
          </p:nvSpPr>
          <p:spPr>
            <a:xfrm>
              <a:off x="7358724" y="534473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08983665-CDF5-4862-8B0C-743187AA1F13}"/>
                </a:ext>
              </a:extLst>
            </p:cNvPr>
            <p:cNvSpPr/>
            <p:nvPr/>
          </p:nvSpPr>
          <p:spPr>
            <a:xfrm>
              <a:off x="7440004" y="54401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4E375904-71CE-4DB9-9C0A-F05AE97DEC9D}"/>
                </a:ext>
              </a:extLst>
            </p:cNvPr>
            <p:cNvSpPr/>
            <p:nvPr/>
          </p:nvSpPr>
          <p:spPr>
            <a:xfrm>
              <a:off x="7277444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1DCE5ED0-E182-45A1-8862-F2685B3AFB7D}"/>
                </a:ext>
              </a:extLst>
            </p:cNvPr>
            <p:cNvSpPr/>
            <p:nvPr/>
          </p:nvSpPr>
          <p:spPr>
            <a:xfrm>
              <a:off x="7366000" y="55324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A5A34EF7-B202-4719-86DB-393A095211E8}"/>
                </a:ext>
              </a:extLst>
            </p:cNvPr>
            <p:cNvSpPr/>
            <p:nvPr/>
          </p:nvSpPr>
          <p:spPr>
            <a:xfrm>
              <a:off x="7286742" y="5377179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E2BE0DC4-6049-4854-8B43-A519D354136D}"/>
                </a:ext>
              </a:extLst>
            </p:cNvPr>
            <p:cNvSpPr/>
            <p:nvPr/>
          </p:nvSpPr>
          <p:spPr>
            <a:xfrm>
              <a:off x="7204990" y="5490904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1E189E6-6FDB-44DE-B6DC-EF02ECFEC510}"/>
                </a:ext>
              </a:extLst>
            </p:cNvPr>
            <p:cNvSpPr/>
            <p:nvPr/>
          </p:nvSpPr>
          <p:spPr>
            <a:xfrm>
              <a:off x="7251526" y="5594087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7ACAE035-03F5-4C85-BD99-9D5AFAE6A2E1}"/>
                </a:ext>
              </a:extLst>
            </p:cNvPr>
            <p:cNvSpPr/>
            <p:nvPr/>
          </p:nvSpPr>
          <p:spPr>
            <a:xfrm>
              <a:off x="7188026" y="5665206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281A9F80-B78E-4679-B73D-55D9659FA243}"/>
                </a:ext>
              </a:extLst>
            </p:cNvPr>
            <p:cNvSpPr/>
            <p:nvPr/>
          </p:nvSpPr>
          <p:spPr>
            <a:xfrm>
              <a:off x="7123710" y="5562023"/>
              <a:ext cx="81280" cy="81280"/>
            </a:xfrm>
            <a:prstGeom prst="flowChartConnecto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Connector: Curved 196">
              <a:extLst>
                <a:ext uri="{FF2B5EF4-FFF2-40B4-BE49-F238E27FC236}">
                  <a16:creationId xmlns:a16="http://schemas.microsoft.com/office/drawing/2014/main" id="{0C21799D-534F-4AA5-B92C-85D0BC09F881}"/>
                </a:ext>
              </a:extLst>
            </p:cNvPr>
            <p:cNvCxnSpPr>
              <a:stCxn id="169" idx="2"/>
              <a:endCxn id="8" idx="0"/>
            </p:cNvCxnSpPr>
            <p:nvPr/>
          </p:nvCxnSpPr>
          <p:spPr>
            <a:xfrm rot="16200000" flipH="1">
              <a:off x="9125915" y="2435937"/>
              <a:ext cx="1341502" cy="2016988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Connector: Curved 197">
              <a:extLst>
                <a:ext uri="{FF2B5EF4-FFF2-40B4-BE49-F238E27FC236}">
                  <a16:creationId xmlns:a16="http://schemas.microsoft.com/office/drawing/2014/main" id="{45D075BE-17BA-4E69-A40C-F0C2BC491D7C}"/>
                </a:ext>
              </a:extLst>
            </p:cNvPr>
            <p:cNvCxnSpPr>
              <a:cxnSpLocks/>
              <a:stCxn id="171" idx="2"/>
              <a:endCxn id="115" idx="0"/>
            </p:cNvCxnSpPr>
            <p:nvPr/>
          </p:nvCxnSpPr>
          <p:spPr>
            <a:xfrm rot="5400000">
              <a:off x="7721412" y="3731852"/>
              <a:ext cx="636185" cy="130475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DAC8BC15-99F3-42CB-8D3D-C1ED8E7F2415}"/>
                </a:ext>
              </a:extLst>
            </p:cNvPr>
            <p:cNvCxnSpPr>
              <a:cxnSpLocks/>
              <a:stCxn id="173" idx="2"/>
              <a:endCxn id="135" idx="0"/>
            </p:cNvCxnSpPr>
            <p:nvPr/>
          </p:nvCxnSpPr>
          <p:spPr>
            <a:xfrm rot="5400000">
              <a:off x="5714921" y="1870726"/>
              <a:ext cx="1559942" cy="2928971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FBA1F3A-575A-42AB-ABD9-215D33DBF06B}"/>
                </a:ext>
              </a:extLst>
            </p:cNvPr>
            <p:cNvSpPr/>
            <p:nvPr/>
          </p:nvSpPr>
          <p:spPr>
            <a:xfrm>
              <a:off x="4872724" y="4805871"/>
              <a:ext cx="40758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520E12F-2E72-48D2-B501-B5CFE2744F75}"/>
                </a:ext>
              </a:extLst>
            </p:cNvPr>
            <p:cNvSpPr/>
            <p:nvPr/>
          </p:nvSpPr>
          <p:spPr>
            <a:xfrm rot="18962960">
              <a:off x="6776086" y="4757692"/>
              <a:ext cx="2232344" cy="47003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0C1C483-FC0C-47C0-A027-9C32F1577F33}"/>
                </a:ext>
              </a:extLst>
            </p:cNvPr>
            <p:cNvSpPr/>
            <p:nvPr/>
          </p:nvSpPr>
          <p:spPr>
            <a:xfrm>
              <a:off x="9850120" y="3950538"/>
              <a:ext cx="1920240" cy="1269809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1728449-B773-49E6-8C29-FE920CEFDB52}"/>
                </a:ext>
              </a:extLst>
            </p:cNvPr>
            <p:cNvSpPr txBox="1"/>
            <p:nvPr/>
          </p:nvSpPr>
          <p:spPr>
            <a:xfrm>
              <a:off x="4026224" y="6080270"/>
              <a:ext cx="1814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Flat</a:t>
              </a:r>
            </a:p>
            <a:p>
              <a:r>
                <a:rPr lang="en-US" sz="1400" dirty="0"/>
                <a:t>Small eigen values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BAA5819-3210-4CDC-A888-BF3AEDF76562}"/>
                </a:ext>
              </a:extLst>
            </p:cNvPr>
            <p:cNvSpPr txBox="1"/>
            <p:nvPr/>
          </p:nvSpPr>
          <p:spPr>
            <a:xfrm>
              <a:off x="6925571" y="6080271"/>
              <a:ext cx="1693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  <a:p>
              <a:r>
                <a:rPr lang="en-US" sz="1400" dirty="0"/>
                <a:t>1 big eigen value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CE1C1A7-78DA-4731-824C-E4E71AC4D137}"/>
                </a:ext>
              </a:extLst>
            </p:cNvPr>
            <p:cNvSpPr txBox="1"/>
            <p:nvPr/>
          </p:nvSpPr>
          <p:spPr>
            <a:xfrm>
              <a:off x="9800886" y="6079994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</a:t>
              </a:r>
            </a:p>
            <a:p>
              <a:r>
                <a:rPr lang="en-US" sz="1400" dirty="0"/>
                <a:t>2 big eigen values</a:t>
              </a:r>
            </a:p>
          </p:txBody>
        </p: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6A34EED9-8EE8-4AA2-9164-F7942A64EB8F}"/>
                </a:ext>
              </a:extLst>
            </p:cNvPr>
            <p:cNvCxnSpPr/>
            <p:nvPr/>
          </p:nvCxnSpPr>
          <p:spPr>
            <a:xfrm flipV="1">
              <a:off x="9000093" y="2198370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5B7F68C-B00F-4A09-A11A-AFED5E18D050}"/>
                </a:ext>
              </a:extLst>
            </p:cNvPr>
            <p:cNvCxnSpPr/>
            <p:nvPr/>
          </p:nvCxnSpPr>
          <p:spPr>
            <a:xfrm flipV="1">
              <a:off x="8315530" y="2899877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5B52BB33-4472-427B-8C05-2945835933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0041" y="220072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A5932A7-C2C5-4FFE-95F9-E5B761145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467" y="2766441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B6A50F85-1AE2-4A0A-B26A-B2B5ECE31788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93" y="2775089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F38E2D6-0578-436F-A93D-E3A994982006}"/>
                </a:ext>
              </a:extLst>
            </p:cNvPr>
            <p:cNvCxnSpPr>
              <a:cxnSpLocks/>
            </p:cNvCxnSpPr>
            <p:nvPr/>
          </p:nvCxnSpPr>
          <p:spPr>
            <a:xfrm>
              <a:off x="8310634" y="3470523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82087613-7003-41FD-A79B-DD4F88574314}"/>
                </a:ext>
              </a:extLst>
            </p:cNvPr>
            <p:cNvCxnSpPr>
              <a:cxnSpLocks/>
            </p:cNvCxnSpPr>
            <p:nvPr/>
          </p:nvCxnSpPr>
          <p:spPr>
            <a:xfrm>
              <a:off x="8165502" y="2554386"/>
              <a:ext cx="128804" cy="134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1969F76-6FA2-4493-A084-CC6CEC0EA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772" y="2916198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9549535-91C8-4D1E-A486-9C4E2E878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5806" y="1991040"/>
              <a:ext cx="152400" cy="136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E38BFEA0-D349-4CEF-AA73-C7BEC4DBD62B}"/>
                </a:ext>
              </a:extLst>
            </p:cNvPr>
            <p:cNvCxnSpPr/>
            <p:nvPr/>
          </p:nvCxnSpPr>
          <p:spPr>
            <a:xfrm flipV="1">
              <a:off x="8164369" y="1989543"/>
              <a:ext cx="129937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670E3123-96ED-4F9C-A21E-85523E3A1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7574" y="3478996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747B4DC3-ACE2-4EBA-9F8D-4F4963CEB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3168" y="2549340"/>
              <a:ext cx="126974" cy="1333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/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0E78747-408B-4CDF-890F-5FD019F01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36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/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D01EB16-28BC-4AD4-A98D-CD3049431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738" y="4795711"/>
                  <a:ext cx="413575" cy="474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/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417DD504-7FA9-4798-BDB9-5B78158AA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988" y="5858577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/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39413954-A8E7-4832-8182-8A640F039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574" y="5852159"/>
                  <a:ext cx="413575" cy="443391"/>
                </a:xfrm>
                <a:prstGeom prst="rect">
                  <a:avLst/>
                </a:prstGeom>
                <a:blipFill>
                  <a:blip r:embed="rId7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/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latin typeface="Bookman Old Style" panose="02050604050505020204" pitchFamily="18" charset="0"/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FC1A70D-2982-4D3A-AFA7-59AEC9DBB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0132" y="5860235"/>
                  <a:ext cx="413575" cy="443391"/>
                </a:xfrm>
                <a:prstGeom prst="rect">
                  <a:avLst/>
                </a:prstGeom>
                <a:blipFill>
                  <a:blip r:embed="rId6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45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0B941B-2EED-4838-9D07-3B94ECA01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9" y="4824165"/>
            <a:ext cx="1911603" cy="1827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DAEEF-781B-47AF-BCB1-B8FAB1B9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</p:spPr>
            <p:txBody>
              <a:bodyPr/>
              <a:lstStyle/>
              <a:p>
                <a:r>
                  <a:rPr lang="en-US" dirty="0"/>
                  <a:t>Calculation of Harris Corners</a:t>
                </a: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Error</a:t>
                </a:r>
                <a:r>
                  <a:rPr lang="en-US" sz="20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function:		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/>
                      <m:e>
                        <m:limLow>
                          <m:limLow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groupCh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groupChr>
                          </m:e>
                          <m:lim>
                            <m:eqArr>
                              <m:eqArr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𝑤𝑖𝑛𝑑𝑜𝑤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𝑓𝑢𝑛𝑐𝑡𝑖𝑜𝑛</m:t>
                                </m:r>
                              </m:e>
                            </m:eqArr>
                          </m:lim>
                        </m:limLow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[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eqArr>
                                  <m:eqArr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𝑠h𝑖𝑓𝑡𝑒𝑑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𝑖𝑛𝑡𝑒𝑛𝑠𝑖𝑡𝑦</m:t>
                                    </m:r>
                                  </m:e>
                                </m:eqAr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limLow>
                              <m:limLowPr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groupChr>
                              </m:e>
                              <m:lim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𝑖𝑛𝑡𝑒𝑛𝑠𝑖𝑡𝑦</m:t>
                                </m:r>
                              </m:lim>
                            </m:limLow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Window function: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𝑤𝑖𝑛𝑑𝑜𝑤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𝑜𝑢𝑡𝑠𝑖𝑑𝑒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(Rectangular window)</a:t>
                </a:r>
              </a:p>
              <a:p>
                <a:pPr lvl="1"/>
                <a:r>
                  <a:rPr lang="en-US" dirty="0"/>
                  <a:t>Window function is either a rectangular window for high speed, or a Gaussian window for smooth results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938CDB-F7FE-44AE-8D92-2EF0EDDE4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2194561"/>
                <a:ext cx="10820401" cy="2810246"/>
              </a:xfrm>
              <a:blipFill>
                <a:blip r:embed="rId4"/>
                <a:stretch>
                  <a:fillRect l="-619" t="-10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D06602F-6BC3-4C54-845B-2E37A8DFBB9A}"/>
              </a:ext>
            </a:extLst>
          </p:cNvPr>
          <p:cNvGrpSpPr/>
          <p:nvPr/>
        </p:nvGrpSpPr>
        <p:grpSpPr>
          <a:xfrm>
            <a:off x="8676640" y="4374833"/>
            <a:ext cx="3430268" cy="1240670"/>
            <a:chOff x="6238239" y="4537392"/>
            <a:chExt cx="5086350" cy="1233874"/>
          </a:xfrm>
        </p:grpSpPr>
        <p:pic>
          <p:nvPicPr>
            <p:cNvPr id="5" name="Picture 4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577684FE-2CEA-417D-9232-6C893778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39" y="4537392"/>
              <a:ext cx="5086350" cy="10953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892EAD-43BD-4421-967C-2A2985F80AE6}"/>
                </a:ext>
              </a:extLst>
            </p:cNvPr>
            <p:cNvSpPr txBox="1"/>
            <p:nvPr/>
          </p:nvSpPr>
          <p:spPr>
            <a:xfrm>
              <a:off x="8989177" y="5494267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datahacker.rs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C3B7285-B633-4774-9905-6ADC63AD7BE5}"/>
              </a:ext>
            </a:extLst>
          </p:cNvPr>
          <p:cNvGrpSpPr/>
          <p:nvPr/>
        </p:nvGrpSpPr>
        <p:grpSpPr>
          <a:xfrm>
            <a:off x="1947759" y="4835070"/>
            <a:ext cx="2515888" cy="1822778"/>
            <a:chOff x="1947759" y="4835070"/>
            <a:chExt cx="2515888" cy="1822778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949A4DCE-B6A8-4C60-953E-257675875C5C}"/>
                </a:ext>
              </a:extLst>
            </p:cNvPr>
            <p:cNvCxnSpPr>
              <a:cxnSpLocks/>
              <a:stCxn id="18" idx="3"/>
              <a:endCxn id="76" idx="1"/>
            </p:cNvCxnSpPr>
            <p:nvPr/>
          </p:nvCxnSpPr>
          <p:spPr>
            <a:xfrm>
              <a:off x="1984252" y="5737721"/>
              <a:ext cx="565872" cy="8738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69D209-885A-408A-AB07-9BBEEADAD6EE}"/>
                </a:ext>
              </a:extLst>
            </p:cNvPr>
            <p:cNvSpPr txBox="1"/>
            <p:nvPr/>
          </p:nvSpPr>
          <p:spPr>
            <a:xfrm>
              <a:off x="1947759" y="5366334"/>
              <a:ext cx="628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Gray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2AE79D7-72A0-4B1C-AB02-4CBC1E00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124" y="4835070"/>
              <a:ext cx="1913523" cy="182277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7018DDB-79BC-478A-B4CF-1CEDFF8BF489}"/>
              </a:ext>
            </a:extLst>
          </p:cNvPr>
          <p:cNvGrpSpPr/>
          <p:nvPr/>
        </p:nvGrpSpPr>
        <p:grpSpPr>
          <a:xfrm>
            <a:off x="4399946" y="4828499"/>
            <a:ext cx="2672739" cy="1822778"/>
            <a:chOff x="4399946" y="4828499"/>
            <a:chExt cx="2672739" cy="1822778"/>
          </a:xfrm>
        </p:grpSpPr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7768CC75-69C0-4977-9BEC-1571BA2E8C0E}"/>
                </a:ext>
              </a:extLst>
            </p:cNvPr>
            <p:cNvCxnSpPr>
              <a:cxnSpLocks/>
              <a:stCxn id="76" idx="3"/>
              <a:endCxn id="19" idx="1"/>
            </p:cNvCxnSpPr>
            <p:nvPr/>
          </p:nvCxnSpPr>
          <p:spPr>
            <a:xfrm flipV="1">
              <a:off x="4463647" y="5739888"/>
              <a:ext cx="670459" cy="6571"/>
            </a:xfrm>
            <a:prstGeom prst="curved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4312A8-B64B-4824-B8C2-99EBCC61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4106" y="4828499"/>
              <a:ext cx="1938579" cy="18227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/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780ECA-28F1-415D-8969-223270D4E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946" y="5291574"/>
                  <a:ext cx="8117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32277D-F930-47E6-BF16-A444CF7A24BA}"/>
              </a:ext>
            </a:extLst>
          </p:cNvPr>
          <p:cNvGrpSpPr/>
          <p:nvPr/>
        </p:nvGrpSpPr>
        <p:grpSpPr>
          <a:xfrm>
            <a:off x="6946900" y="5241565"/>
            <a:ext cx="1147630" cy="994923"/>
            <a:chOff x="6946900" y="5241565"/>
            <a:chExt cx="1147630" cy="99492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69A27-AA1D-4FD8-93EE-9A4A0D41BD2C}"/>
                </a:ext>
              </a:extLst>
            </p:cNvPr>
            <p:cNvSpPr/>
            <p:nvPr/>
          </p:nvSpPr>
          <p:spPr>
            <a:xfrm>
              <a:off x="6946900" y="5845732"/>
              <a:ext cx="143056" cy="158559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8A3B88-303A-46ED-9C32-0F100587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9188" y="5610897"/>
              <a:ext cx="567852" cy="62559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76A8CC-236C-4AA7-A214-8BF28CBE36FA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 flipV="1">
              <a:off x="7089956" y="5923693"/>
              <a:ext cx="409232" cy="1319"/>
            </a:xfrm>
            <a:prstGeom prst="curvedConnector3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/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8802E9-AB51-4F67-AFEE-29E4A7A17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20" y="5241565"/>
                  <a:ext cx="80901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1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65 -0.00092 L -6.25E-7 -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89 -0.00047 L 0.00039 -0.001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2015</TotalTime>
  <Words>1529</Words>
  <Application>Microsoft Office PowerPoint</Application>
  <PresentationFormat>Widescreen</PresentationFormat>
  <Paragraphs>160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Cambria Math</vt:lpstr>
      <vt:lpstr>Century Gothic</vt:lpstr>
      <vt:lpstr>Vapor Trail</vt:lpstr>
      <vt:lpstr>Corners Detection</vt:lpstr>
      <vt:lpstr>The Problem</vt:lpstr>
      <vt:lpstr>The Problem Cont.</vt:lpstr>
      <vt:lpstr>Different angle and lighting</vt:lpstr>
      <vt:lpstr>CORNER DETECTION ALGORITHMS</vt:lpstr>
      <vt:lpstr>CORNER DETECTION ALGORITHMS CONT.</vt:lpstr>
      <vt:lpstr>Harris Corner Detector</vt:lpstr>
      <vt:lpstr>Harris Corner Detector</vt:lpstr>
      <vt:lpstr>Harris Corner Detector</vt:lpstr>
      <vt:lpstr>Harris Corner Derivation</vt:lpstr>
      <vt:lpstr>Harris Corner Response Function</vt:lpstr>
      <vt:lpstr>CRF Non-Maximum Suppression</vt:lpstr>
      <vt:lpstr>Harris Corner Detector Algorithm</vt:lpstr>
      <vt:lpstr>DIFFICULTIES</vt:lpstr>
      <vt:lpstr>DIFFICULTIES CONT.</vt:lpstr>
      <vt:lpstr>DISADVANTAGES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Harris Corner Detector</dc:title>
  <dc:creator>Haim Adrian (hadrian)</dc:creator>
  <cp:lastModifiedBy>Haim Adrian (hadrian)</cp:lastModifiedBy>
  <cp:revision>141</cp:revision>
  <dcterms:created xsi:type="dcterms:W3CDTF">2020-08-27T11:23:17Z</dcterms:created>
  <dcterms:modified xsi:type="dcterms:W3CDTF">2020-09-13T21:42:10Z</dcterms:modified>
</cp:coreProperties>
</file>